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4" r:id="rId7"/>
    <p:sldId id="261" r:id="rId8"/>
    <p:sldId id="272" r:id="rId9"/>
    <p:sldId id="266" r:id="rId10"/>
    <p:sldId id="267" r:id="rId11"/>
    <p:sldId id="269" r:id="rId12"/>
    <p:sldId id="268" r:id="rId13"/>
    <p:sldId id="270" r:id="rId14"/>
    <p:sldId id="271" r:id="rId15"/>
    <p:sldId id="264" r:id="rId16"/>
    <p:sldId id="273" r:id="rId17"/>
    <p:sldId id="281" r:id="rId18"/>
    <p:sldId id="274" r:id="rId19"/>
    <p:sldId id="282" r:id="rId20"/>
    <p:sldId id="275" r:id="rId21"/>
    <p:sldId id="283" r:id="rId22"/>
    <p:sldId id="276" r:id="rId23"/>
    <p:sldId id="277" r:id="rId24"/>
    <p:sldId id="278" r:id="rId25"/>
    <p:sldId id="279" r:id="rId26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27349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16008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35686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187047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9375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56753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47510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41706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98640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15294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14845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EC0E1-2E16-4D02-A59F-C42EAD303A06}" type="datetimeFigureOut">
              <a:rPr lang="hr-HR" smtClean="0"/>
              <a:t>6.7.2015.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A09E9-4D16-43C5-9535-062664F7135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37562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adertoy.com/view/XtXSDH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adertoy.com/view/XtXSDH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adertoy.com/view/XlXSDH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adertoy.com/view/XlXSDH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adertoy.com/view/XlXSDH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adertoy.com/view/XlXSDH" TargetMode="External"/><Relationship Id="rId2" Type="http://schemas.openxmlformats.org/officeDocument/2006/relationships/hyperlink" Target="https://www.shadertoy.com/view/XtXSDH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dstrekelj.github.io/luxe-shader-test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pixelshaders.com/" TargetMode="External"/><Relationship Id="rId2" Type="http://schemas.openxmlformats.org/officeDocument/2006/relationships/hyperlink" Target="https://www.opengl.org/documentation/gls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hadertoy.com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pixelshaders.com/editor/#5d000001008a0000000000000000381c88cdaf8125d4569ed1e6e6c09c2fe72b7d489ad9d27ce026c85f9237e63f5527e23930bef0b851708d6a3bff52a86b620bf867df7623a1f9df08ce33c9a56779c25c610a6c738fe757b2b2ef0ac4c279dfffd6f3c000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pixelshaders.com/editor/#5d00000100b10000000000000000381c88cdaf8125d4569ed1e6e6c09c2fe72b7d489ad9d27ce026c849f505dd720b984eab3d592296e140dc2c01712329964c132d3ff3c710f43c3eb2b87489b36256e7cf31f0ccceedfb53ea77681000673964ab821d11e44ef1c8f361e4fc55f377241b16b2be415423cd0ba5bd071175fe6c656bd5aab33d817dced341094a551e493d59c2a34f6d89541a961ea8a0ff6b380000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adertoy.com/view/XtXSDH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 smtClean="0"/>
              <a:t>GLSL i obrada slike</a:t>
            </a:r>
            <a:endParaRPr lang="hr-H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hr-HR" dirty="0" smtClean="0"/>
              <a:t>Domagoj </a:t>
            </a:r>
            <a:r>
              <a:rPr lang="hr-HR" dirty="0" err="1" smtClean="0"/>
              <a:t>Štrekelj</a:t>
            </a:r>
            <a:endParaRPr lang="hr-HR" dirty="0"/>
          </a:p>
          <a:p>
            <a:r>
              <a:rPr lang="hr-HR" dirty="0" smtClean="0"/>
              <a:t>Diplomski studij procesnog računarstva, 1. godina</a:t>
            </a:r>
          </a:p>
          <a:p>
            <a:endParaRPr lang="hr-HR" dirty="0" smtClean="0"/>
          </a:p>
          <a:p>
            <a:r>
              <a:rPr lang="hr-HR" dirty="0" smtClean="0"/>
              <a:t>ETF Osijek, 2015.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60002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</a:t>
            </a:r>
            <a:r>
              <a:rPr lang="hr-HR" i="1" dirty="0" smtClean="0"/>
              <a:t>Game Boy</a:t>
            </a:r>
            <a:r>
              <a:rPr lang="hr-HR" dirty="0" smtClean="0"/>
              <a:t> zaslona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hr-HR" dirty="0" smtClean="0"/>
              <a:t>2. korak – </a:t>
            </a:r>
            <a:r>
              <a:rPr lang="hr-HR" dirty="0" err="1" smtClean="0"/>
              <a:t>pikselacija</a:t>
            </a:r>
            <a:endParaRPr lang="hr-HR" dirty="0" smtClean="0"/>
          </a:p>
          <a:p>
            <a:r>
              <a:rPr lang="hr-HR" dirty="0" smtClean="0"/>
              <a:t>Uzorkovanje određenog </a:t>
            </a:r>
            <a:r>
              <a:rPr lang="hr-HR" dirty="0" err="1" smtClean="0"/>
              <a:t>piksela</a:t>
            </a:r>
            <a:r>
              <a:rPr lang="hr-HR" dirty="0" smtClean="0"/>
              <a:t> teksture s obzirom na položaj </a:t>
            </a:r>
            <a:r>
              <a:rPr lang="hr-HR" dirty="0" err="1" smtClean="0"/>
              <a:t>piksela</a:t>
            </a:r>
            <a:r>
              <a:rPr lang="hr-HR" dirty="0" smtClean="0"/>
              <a:t> koji se trenutno obrađuje</a:t>
            </a:r>
          </a:p>
          <a:p>
            <a:endParaRPr lang="hr-HR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0930" y="1825625"/>
            <a:ext cx="4532869" cy="305117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vec2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pixelate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vec2 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position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vec2 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resolution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endParaRPr lang="hr-HR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floor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position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resolution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/ 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resolution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hr-H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0931" y="5011737"/>
            <a:ext cx="4532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Kod 4.</a:t>
            </a:r>
            <a:r>
              <a:rPr lang="hr-HR" dirty="0" smtClean="0"/>
              <a:t> </a:t>
            </a:r>
            <a:r>
              <a:rPr lang="hr-HR" i="1" dirty="0" err="1" smtClean="0"/>
              <a:t>Pikselacija</a:t>
            </a:r>
            <a:r>
              <a:rPr lang="hr-HR" i="1" dirty="0" smtClean="0"/>
              <a:t> (</a:t>
            </a:r>
            <a:r>
              <a:rPr lang="hr-HR" i="1" dirty="0" smtClean="0">
                <a:hlinkClick r:id="rId2"/>
              </a:rPr>
              <a:t>online primjer</a:t>
            </a:r>
            <a:r>
              <a:rPr lang="hr-HR" i="1" dirty="0" smtClean="0"/>
              <a:t>)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588372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</a:t>
            </a:r>
            <a:r>
              <a:rPr lang="hr-HR" i="1" dirty="0" smtClean="0"/>
              <a:t>Game Boy</a:t>
            </a:r>
            <a:r>
              <a:rPr lang="hr-HR" dirty="0" smtClean="0"/>
              <a:t> zaslona</a:t>
            </a:r>
            <a:endParaRPr lang="hr-H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smtClean="0"/>
              <a:t>Original</a:t>
            </a:r>
            <a:endParaRPr lang="hr-HR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896741"/>
            <a:ext cx="5157787" cy="2901255"/>
          </a:xfrm>
        </p:spPr>
      </p:pic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r-HR" dirty="0" err="1" smtClean="0"/>
              <a:t>Pikselacija</a:t>
            </a:r>
            <a:r>
              <a:rPr lang="hr-HR" dirty="0" smtClean="0"/>
              <a:t> (1/6 rezolucije prikaza)</a:t>
            </a:r>
            <a:endParaRPr lang="hr-HR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89597"/>
            <a:ext cx="5183187" cy="2915543"/>
          </a:xfrm>
        </p:spPr>
      </p:pic>
      <p:sp>
        <p:nvSpPr>
          <p:cNvPr id="12" name="TextBox 11"/>
          <p:cNvSpPr txBox="1"/>
          <p:nvPr/>
        </p:nvSpPr>
        <p:spPr>
          <a:xfrm>
            <a:off x="839788" y="5797996"/>
            <a:ext cx="5157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3.</a:t>
            </a:r>
            <a:r>
              <a:rPr lang="hr-HR" dirty="0" smtClean="0"/>
              <a:t> </a:t>
            </a:r>
            <a:r>
              <a:rPr lang="hr-HR" i="1" dirty="0" smtClean="0"/>
              <a:t>Originalna slika</a:t>
            </a:r>
            <a:endParaRPr lang="hr-HR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6172200" y="5797996"/>
            <a:ext cx="5183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4.</a:t>
            </a:r>
            <a:r>
              <a:rPr lang="hr-HR" dirty="0" smtClean="0"/>
              <a:t> </a:t>
            </a:r>
            <a:r>
              <a:rPr lang="hr-HR" i="1" dirty="0" smtClean="0"/>
              <a:t>Slika s </a:t>
            </a:r>
            <a:r>
              <a:rPr lang="hr-HR" i="1" dirty="0" err="1" smtClean="0"/>
              <a:t>pikselizacijom</a:t>
            </a:r>
            <a:r>
              <a:rPr lang="hr-HR" i="1" dirty="0" smtClean="0"/>
              <a:t> na 1/6 rezolucije prikaza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2595613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</a:t>
            </a:r>
            <a:r>
              <a:rPr lang="hr-HR" i="1" dirty="0" smtClean="0"/>
              <a:t>Game Boy</a:t>
            </a:r>
            <a:r>
              <a:rPr lang="hr-HR" dirty="0" smtClean="0"/>
              <a:t> zaslona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6"/>
            <a:ext cx="5181600" cy="2004970"/>
          </a:xfrm>
        </p:spPr>
        <p:txBody>
          <a:bodyPr>
            <a:normAutofit/>
          </a:bodyPr>
          <a:lstStyle/>
          <a:p>
            <a:r>
              <a:rPr lang="hr-HR" dirty="0" smtClean="0"/>
              <a:t>3. korak – Zamjena boja</a:t>
            </a:r>
          </a:p>
          <a:p>
            <a:r>
              <a:rPr lang="hr-HR" dirty="0" smtClean="0"/>
              <a:t>Provjera prijelaza zadanog praga i postavljanje nove vrijednosti kanala</a:t>
            </a:r>
            <a:endParaRPr lang="hr-HR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0930" y="1825625"/>
            <a:ext cx="4532869" cy="378434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vec3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swap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(vec3 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color.rgb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vec3(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(_color.r+_color.g+_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color.b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/ 3.0);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(_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color.r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&gt;= 0.75) {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color.rgb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gb1;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}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(…) {…}  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hr-H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0931" y="5744905"/>
            <a:ext cx="4532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Kod 5.</a:t>
            </a:r>
            <a:r>
              <a:rPr lang="hr-HR" dirty="0" smtClean="0"/>
              <a:t> </a:t>
            </a:r>
            <a:r>
              <a:rPr lang="hr-HR" i="1" dirty="0" smtClean="0"/>
              <a:t>Zamjena boja (</a:t>
            </a:r>
            <a:r>
              <a:rPr lang="hr-HR" i="1" dirty="0" smtClean="0">
                <a:hlinkClick r:id="rId2"/>
              </a:rPr>
              <a:t>online primjer</a:t>
            </a:r>
            <a:r>
              <a:rPr lang="hr-HR" i="1" dirty="0" smtClean="0"/>
              <a:t>)</a:t>
            </a:r>
            <a:endParaRPr lang="hr-HR" i="1" dirty="0"/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838200" y="3965534"/>
            <a:ext cx="5181600" cy="234465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vec3 gb1 = vec3(155.0, 188.0, 15.0) / 256.0;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vec3 gb2 = vec3(139.0, 172.0, 15.0) / 256.0;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vec3 gb3 = vec3( 48.0,  98.0, 48.0) / 256.0;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vec3 gb4 = vec3( 15.0,  56.0, 15.0) / 256.0;</a:t>
            </a:r>
            <a:endParaRPr lang="hr-H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43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</a:t>
            </a:r>
            <a:r>
              <a:rPr lang="hr-HR" i="1" dirty="0" smtClean="0"/>
              <a:t>Game Boy</a:t>
            </a:r>
            <a:r>
              <a:rPr lang="hr-HR" dirty="0" smtClean="0"/>
              <a:t> zaslona</a:t>
            </a:r>
            <a:endParaRPr lang="hr-H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smtClean="0"/>
              <a:t>Original</a:t>
            </a:r>
            <a:endParaRPr lang="hr-HR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896741"/>
            <a:ext cx="5157787" cy="2901255"/>
          </a:xfrm>
        </p:spPr>
      </p:pic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r-HR" dirty="0" smtClean="0"/>
              <a:t>Zamjena boja</a:t>
            </a:r>
            <a:endParaRPr lang="hr-HR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89597"/>
            <a:ext cx="5183188" cy="2915543"/>
          </a:xfrm>
        </p:spPr>
      </p:pic>
      <p:sp>
        <p:nvSpPr>
          <p:cNvPr id="12" name="TextBox 11"/>
          <p:cNvSpPr txBox="1"/>
          <p:nvPr/>
        </p:nvSpPr>
        <p:spPr>
          <a:xfrm>
            <a:off x="839788" y="5797996"/>
            <a:ext cx="5157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5.</a:t>
            </a:r>
            <a:r>
              <a:rPr lang="hr-HR" dirty="0" smtClean="0"/>
              <a:t> </a:t>
            </a:r>
            <a:r>
              <a:rPr lang="hr-HR" i="1" dirty="0" smtClean="0"/>
              <a:t>Originalna slika</a:t>
            </a:r>
            <a:endParaRPr lang="hr-HR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6172200" y="5806639"/>
            <a:ext cx="5183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6.</a:t>
            </a:r>
            <a:r>
              <a:rPr lang="hr-HR" dirty="0" smtClean="0"/>
              <a:t> </a:t>
            </a:r>
            <a:r>
              <a:rPr lang="hr-HR" i="1" dirty="0" smtClean="0"/>
              <a:t>Slika nakon promjene boja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95829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</a:t>
            </a:r>
            <a:r>
              <a:rPr lang="hr-HR" i="1" dirty="0" smtClean="0"/>
              <a:t>Game Boy</a:t>
            </a:r>
            <a:r>
              <a:rPr lang="hr-HR" dirty="0" smtClean="0"/>
              <a:t> zaslona</a:t>
            </a:r>
            <a:endParaRPr lang="hr-HR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smtClean="0"/>
              <a:t>Original</a:t>
            </a:r>
            <a:endParaRPr lang="hr-HR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896741"/>
            <a:ext cx="5157787" cy="2901255"/>
          </a:xfrm>
        </p:spPr>
      </p:pic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r-HR" dirty="0" err="1" smtClean="0"/>
              <a:t>Pikselacija</a:t>
            </a:r>
            <a:r>
              <a:rPr lang="hr-HR" dirty="0" smtClean="0"/>
              <a:t> (1/6 rezolucije prikaza) + zamjena boja</a:t>
            </a:r>
            <a:endParaRPr lang="hr-HR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89597"/>
            <a:ext cx="5183188" cy="2915543"/>
          </a:xfrm>
        </p:spPr>
      </p:pic>
      <p:sp>
        <p:nvSpPr>
          <p:cNvPr id="14" name="TextBox 13"/>
          <p:cNvSpPr txBox="1"/>
          <p:nvPr/>
        </p:nvSpPr>
        <p:spPr>
          <a:xfrm>
            <a:off x="839788" y="5797996"/>
            <a:ext cx="5157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7.</a:t>
            </a:r>
            <a:r>
              <a:rPr lang="hr-HR" dirty="0" smtClean="0"/>
              <a:t> </a:t>
            </a:r>
            <a:r>
              <a:rPr lang="hr-HR" i="1" dirty="0" smtClean="0"/>
              <a:t>Originalna slika</a:t>
            </a:r>
            <a:endParaRPr lang="hr-HR" i="1" dirty="0"/>
          </a:p>
        </p:txBody>
      </p:sp>
      <p:sp>
        <p:nvSpPr>
          <p:cNvPr id="15" name="TextBox 14"/>
          <p:cNvSpPr txBox="1"/>
          <p:nvPr/>
        </p:nvSpPr>
        <p:spPr>
          <a:xfrm>
            <a:off x="6172200" y="5797996"/>
            <a:ext cx="5183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8.</a:t>
            </a:r>
            <a:r>
              <a:rPr lang="hr-HR" dirty="0" smtClean="0"/>
              <a:t> </a:t>
            </a:r>
            <a:r>
              <a:rPr lang="hr-HR" i="1" dirty="0" smtClean="0"/>
              <a:t>Slika nakon </a:t>
            </a:r>
            <a:r>
              <a:rPr lang="hr-HR" i="1" dirty="0" err="1" smtClean="0"/>
              <a:t>pikselacije</a:t>
            </a:r>
            <a:r>
              <a:rPr lang="hr-HR" i="1" dirty="0" smtClean="0"/>
              <a:t> i promjene boja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98344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CRT zaslona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smtClean="0"/>
              <a:t>Tehnike: izobličenje, manipulacija boja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57213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CRT zaslona</a:t>
            </a:r>
            <a:endParaRPr lang="hr-HR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hr-HR" i="1" dirty="0" err="1" smtClean="0"/>
              <a:t>Scanlines</a:t>
            </a:r>
            <a:endParaRPr lang="hr-HR" i="1" dirty="0" smtClean="0"/>
          </a:p>
          <a:p>
            <a:r>
              <a:rPr lang="hr-HR" dirty="0" smtClean="0"/>
              <a:t>Zakrivljenost zaslona</a:t>
            </a:r>
          </a:p>
          <a:p>
            <a:r>
              <a:rPr lang="hr-HR" dirty="0" smtClean="0"/>
              <a:t>Titranje uslijed osvježavanja</a:t>
            </a:r>
            <a:endParaRPr lang="hr-HR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9622" y="1825625"/>
            <a:ext cx="4042968" cy="3600000"/>
          </a:xfrm>
        </p:spPr>
      </p:pic>
      <p:sp>
        <p:nvSpPr>
          <p:cNvPr id="8" name="TextBox 7"/>
          <p:cNvSpPr txBox="1"/>
          <p:nvPr/>
        </p:nvSpPr>
        <p:spPr>
          <a:xfrm>
            <a:off x="6319622" y="5560562"/>
            <a:ext cx="4042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9.</a:t>
            </a:r>
            <a:r>
              <a:rPr lang="hr-HR" dirty="0" smtClean="0"/>
              <a:t> </a:t>
            </a:r>
            <a:r>
              <a:rPr lang="hr-HR" i="1" dirty="0" smtClean="0"/>
              <a:t>CRT monitor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295875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CRT zaslona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hr-HR" dirty="0" smtClean="0"/>
              <a:t>1. korak – izobličavanje zaslona</a:t>
            </a:r>
          </a:p>
          <a:p>
            <a:r>
              <a:rPr lang="hr-HR" dirty="0" smtClean="0"/>
              <a:t>Uzorkovanje određenog </a:t>
            </a:r>
            <a:r>
              <a:rPr lang="hr-HR" dirty="0" err="1" smtClean="0"/>
              <a:t>piksela</a:t>
            </a:r>
            <a:r>
              <a:rPr lang="hr-HR" dirty="0" smtClean="0"/>
              <a:t> teksture s obzirom na položaj </a:t>
            </a:r>
            <a:r>
              <a:rPr lang="hr-HR" dirty="0" err="1" smtClean="0"/>
              <a:t>piksela</a:t>
            </a:r>
            <a:r>
              <a:rPr lang="hr-HR" dirty="0" smtClean="0"/>
              <a:t> koji se trenutno obrađuje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0930" y="1825625"/>
            <a:ext cx="4532869" cy="369458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vec2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curve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vec2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(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- 0.5) * 2.0;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Pos.xy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*= 1.0 +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pow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Pos.yx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/ 4.0, vec2(2.0));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(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/ 2.0) + 0.5;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hr-H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0930" y="5520213"/>
            <a:ext cx="4532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Kod 6.</a:t>
            </a:r>
            <a:r>
              <a:rPr lang="hr-HR" dirty="0" smtClean="0"/>
              <a:t> </a:t>
            </a:r>
            <a:r>
              <a:rPr lang="hr-HR" i="1" dirty="0" smtClean="0"/>
              <a:t>Izobličavanje zaslona (</a:t>
            </a:r>
            <a:r>
              <a:rPr lang="hr-HR" i="1" dirty="0" smtClean="0">
                <a:hlinkClick r:id="rId2"/>
              </a:rPr>
              <a:t>online primjer</a:t>
            </a:r>
            <a:r>
              <a:rPr lang="hr-HR" i="1" dirty="0" smtClean="0"/>
              <a:t>)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28409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CRT zaslona</a:t>
            </a:r>
            <a:endParaRPr lang="hr-H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smtClean="0"/>
              <a:t>Original</a:t>
            </a:r>
            <a:endParaRPr lang="hr-HR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896741"/>
            <a:ext cx="5157787" cy="2901255"/>
          </a:xfrm>
        </p:spPr>
      </p:pic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r-HR" dirty="0" smtClean="0"/>
              <a:t>Izobličenje</a:t>
            </a:r>
            <a:endParaRPr lang="hr-HR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89597"/>
            <a:ext cx="5183188" cy="2915543"/>
          </a:xfrm>
        </p:spPr>
      </p:pic>
      <p:sp>
        <p:nvSpPr>
          <p:cNvPr id="12" name="TextBox 11"/>
          <p:cNvSpPr txBox="1"/>
          <p:nvPr/>
        </p:nvSpPr>
        <p:spPr>
          <a:xfrm>
            <a:off x="839788" y="5797996"/>
            <a:ext cx="5157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10.</a:t>
            </a:r>
            <a:r>
              <a:rPr lang="hr-HR" dirty="0" smtClean="0"/>
              <a:t> </a:t>
            </a:r>
            <a:r>
              <a:rPr lang="hr-HR" i="1" dirty="0" smtClean="0"/>
              <a:t>Originalna slika</a:t>
            </a:r>
            <a:endParaRPr lang="hr-HR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6172200" y="5797996"/>
            <a:ext cx="5157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11.</a:t>
            </a:r>
            <a:r>
              <a:rPr lang="hr-HR" dirty="0" smtClean="0"/>
              <a:t> </a:t>
            </a:r>
            <a:r>
              <a:rPr lang="hr-HR" i="1" dirty="0" smtClean="0"/>
              <a:t>Slika s dodanim izobličenjem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3619418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CRT zaslona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hr-HR" dirty="0" smtClean="0"/>
              <a:t>2. korak – </a:t>
            </a:r>
            <a:r>
              <a:rPr lang="hr-HR" i="1" dirty="0" err="1" smtClean="0"/>
              <a:t>scanlines</a:t>
            </a:r>
            <a:endParaRPr lang="hr-HR" i="1" dirty="0" smtClean="0"/>
          </a:p>
          <a:p>
            <a:r>
              <a:rPr lang="hr-HR" dirty="0" smtClean="0"/>
              <a:t>S obzirom na položaj </a:t>
            </a:r>
            <a:r>
              <a:rPr lang="hr-HR" dirty="0" err="1" smtClean="0"/>
              <a:t>piksela</a:t>
            </a:r>
            <a:r>
              <a:rPr lang="hr-HR" dirty="0" smtClean="0"/>
              <a:t> koji se trenutno obrađuje, boja </a:t>
            </a:r>
            <a:r>
              <a:rPr lang="hr-HR" dirty="0" err="1" smtClean="0"/>
              <a:t>piksela</a:t>
            </a:r>
            <a:r>
              <a:rPr lang="hr-HR" dirty="0" smtClean="0"/>
              <a:t> postaje svjetlija, odnosno tamnija</a:t>
            </a:r>
          </a:p>
          <a:p>
            <a:r>
              <a:rPr lang="hr-HR" dirty="0" smtClean="0"/>
              <a:t>Prosljeđivanjem trenutnog vremena u </a:t>
            </a:r>
            <a:r>
              <a:rPr lang="hr-HR" dirty="0" err="1" smtClean="0"/>
              <a:t>shader</a:t>
            </a:r>
            <a:r>
              <a:rPr lang="hr-HR" dirty="0"/>
              <a:t> </a:t>
            </a:r>
            <a:r>
              <a:rPr lang="hr-HR" dirty="0" smtClean="0"/>
              <a:t>postaje moguće mijenjati vrijednost </a:t>
            </a:r>
            <a:r>
              <a:rPr lang="hr-HR" dirty="0" err="1" smtClean="0"/>
              <a:t>piksela</a:t>
            </a:r>
            <a:r>
              <a:rPr lang="hr-HR" dirty="0" smtClean="0"/>
              <a:t> s vremenom</a:t>
            </a:r>
            <a:endParaRPr lang="hr-HR" dirty="0" smtClean="0"/>
          </a:p>
          <a:p>
            <a:endParaRPr lang="hr-HR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0930" y="1825625"/>
            <a:ext cx="4532869" cy="369458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vec3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vscan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vec2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vec3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) {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-= sin(_time*10.0+Pos.y* 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screen.y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*1.2)*_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opacity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*= sin(_time*1.5+Pos.y* 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screen.y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/120.0)*0.2+0.8;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*= 0.985+0.015*sin(60.0*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_time);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hr-H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0930" y="5520213"/>
            <a:ext cx="4532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Kod 7.</a:t>
            </a:r>
            <a:r>
              <a:rPr lang="hr-HR" dirty="0" smtClean="0"/>
              <a:t> </a:t>
            </a:r>
            <a:r>
              <a:rPr lang="hr-HR" i="1" dirty="0" err="1" smtClean="0"/>
              <a:t>Scanlines</a:t>
            </a:r>
            <a:r>
              <a:rPr lang="hr-HR" i="1" dirty="0" smtClean="0"/>
              <a:t> (</a:t>
            </a:r>
            <a:r>
              <a:rPr lang="hr-HR" i="1" dirty="0" smtClean="0">
                <a:hlinkClick r:id="rId2"/>
              </a:rPr>
              <a:t>online primjer</a:t>
            </a:r>
            <a:r>
              <a:rPr lang="hr-HR" i="1" dirty="0" smtClean="0"/>
              <a:t>)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1407940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Sadržaj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smtClean="0"/>
              <a:t>Što je GLSL?</a:t>
            </a:r>
          </a:p>
          <a:p>
            <a:r>
              <a:rPr lang="hr-HR" dirty="0" smtClean="0"/>
              <a:t>Primjer: imitiranje </a:t>
            </a:r>
            <a:r>
              <a:rPr lang="hr-HR" i="1" dirty="0" smtClean="0"/>
              <a:t>Game Boy</a:t>
            </a:r>
            <a:r>
              <a:rPr lang="hr-HR" dirty="0" smtClean="0"/>
              <a:t> zaslona</a:t>
            </a:r>
            <a:endParaRPr lang="hr-HR" i="1" dirty="0" smtClean="0"/>
          </a:p>
          <a:p>
            <a:r>
              <a:rPr lang="hr-HR" dirty="0" smtClean="0"/>
              <a:t>Primjer: imitiranje CRT zaslona</a:t>
            </a:r>
          </a:p>
          <a:p>
            <a:r>
              <a:rPr lang="hr-HR" dirty="0" smtClean="0"/>
              <a:t>Demonstracija</a:t>
            </a:r>
          </a:p>
          <a:p>
            <a:r>
              <a:rPr lang="hr-HR" dirty="0" smtClean="0"/>
              <a:t>Literatura i korisni linkovi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997758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CRT zaslona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smtClean="0"/>
              <a:t>Original</a:t>
            </a:r>
            <a:endParaRPr lang="hr-HR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896741"/>
            <a:ext cx="5157787" cy="2901255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r-HR" dirty="0" smtClean="0"/>
              <a:t>Izobličenje i </a:t>
            </a:r>
            <a:r>
              <a:rPr lang="hr-HR" i="1" dirty="0" err="1" smtClean="0"/>
              <a:t>scanlines</a:t>
            </a:r>
            <a:endParaRPr lang="hr-HR" i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89597"/>
            <a:ext cx="5183188" cy="2915543"/>
          </a:xfrm>
        </p:spPr>
      </p:pic>
      <p:sp>
        <p:nvSpPr>
          <p:cNvPr id="9" name="TextBox 8"/>
          <p:cNvSpPr txBox="1"/>
          <p:nvPr/>
        </p:nvSpPr>
        <p:spPr>
          <a:xfrm>
            <a:off x="839788" y="5797996"/>
            <a:ext cx="5157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12.</a:t>
            </a:r>
            <a:r>
              <a:rPr lang="hr-HR" dirty="0" smtClean="0"/>
              <a:t> </a:t>
            </a:r>
            <a:r>
              <a:rPr lang="hr-HR" i="1" dirty="0" smtClean="0"/>
              <a:t>Originalna slika</a:t>
            </a:r>
            <a:endParaRPr lang="hr-HR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6172200" y="5797996"/>
            <a:ext cx="5157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13.</a:t>
            </a:r>
            <a:r>
              <a:rPr lang="hr-HR" dirty="0" smtClean="0"/>
              <a:t> </a:t>
            </a:r>
            <a:r>
              <a:rPr lang="hr-HR" i="1" dirty="0" smtClean="0"/>
              <a:t>Slika s dodanim izobličenjem i </a:t>
            </a:r>
            <a:r>
              <a:rPr lang="hr-HR" i="1" dirty="0" err="1" smtClean="0"/>
              <a:t>scanlines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1742040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CRT zaslona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hr-HR" dirty="0" smtClean="0"/>
              <a:t>3. korak – </a:t>
            </a:r>
            <a:r>
              <a:rPr lang="hr-HR" i="1" dirty="0" err="1" smtClean="0"/>
              <a:t>vignette</a:t>
            </a:r>
            <a:endParaRPr lang="hr-HR" i="1" dirty="0" smtClean="0"/>
          </a:p>
          <a:p>
            <a:r>
              <a:rPr lang="hr-HR" dirty="0" smtClean="0"/>
              <a:t>Položaj </a:t>
            </a:r>
            <a:r>
              <a:rPr lang="hr-HR" dirty="0" err="1" smtClean="0"/>
              <a:t>piksela</a:t>
            </a:r>
            <a:r>
              <a:rPr lang="hr-HR" dirty="0" smtClean="0"/>
              <a:t> koji se trenutno obrađuje utječe na to hoće li mu boja biti tamnija ili svjetlija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0930" y="1825625"/>
            <a:ext cx="4532869" cy="369458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vec3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vignette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vec2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vec3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) {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v = (10.0*(1.0-Pos.x)*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Pos.x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*(1.0-Pos.y)*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Pos.y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 algn="just">
              <a:buNone/>
            </a:pPr>
            <a:endParaRPr lang="hr-HR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*= vec3(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pow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(v, 0.25));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Clr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hr-H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0930" y="5520213"/>
            <a:ext cx="4532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Kod 8.</a:t>
            </a:r>
            <a:r>
              <a:rPr lang="hr-HR" dirty="0" smtClean="0"/>
              <a:t> </a:t>
            </a:r>
            <a:r>
              <a:rPr lang="hr-HR" i="1" dirty="0" err="1" smtClean="0"/>
              <a:t>Vignette</a:t>
            </a:r>
            <a:r>
              <a:rPr lang="hr-HR" i="1" dirty="0" smtClean="0"/>
              <a:t> (</a:t>
            </a:r>
            <a:r>
              <a:rPr lang="hr-HR" i="1" dirty="0" smtClean="0">
                <a:hlinkClick r:id="rId2"/>
              </a:rPr>
              <a:t>online primjer</a:t>
            </a:r>
            <a:r>
              <a:rPr lang="hr-HR" i="1" dirty="0" smtClean="0"/>
              <a:t>)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4127631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CRT zaslona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smtClean="0"/>
              <a:t>Original</a:t>
            </a:r>
            <a:endParaRPr lang="hr-HR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896741"/>
            <a:ext cx="5157787" cy="2901255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r-HR" dirty="0" smtClean="0"/>
              <a:t>Izobličenje, </a:t>
            </a:r>
            <a:r>
              <a:rPr lang="hr-HR" i="1" dirty="0" err="1" smtClean="0"/>
              <a:t>scanlines</a:t>
            </a:r>
            <a:r>
              <a:rPr lang="hr-HR" dirty="0" smtClean="0"/>
              <a:t>, i </a:t>
            </a:r>
            <a:r>
              <a:rPr lang="hr-HR" i="1" dirty="0" err="1" smtClean="0"/>
              <a:t>vignette</a:t>
            </a:r>
            <a:endParaRPr lang="hr-HR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889597"/>
            <a:ext cx="5183188" cy="2915543"/>
          </a:xfrm>
        </p:spPr>
      </p:pic>
      <p:sp>
        <p:nvSpPr>
          <p:cNvPr id="9" name="TextBox 8"/>
          <p:cNvSpPr txBox="1"/>
          <p:nvPr/>
        </p:nvSpPr>
        <p:spPr>
          <a:xfrm>
            <a:off x="839788" y="5797996"/>
            <a:ext cx="5157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14.</a:t>
            </a:r>
            <a:r>
              <a:rPr lang="hr-HR" dirty="0" smtClean="0"/>
              <a:t> </a:t>
            </a:r>
            <a:r>
              <a:rPr lang="hr-HR" i="1" dirty="0" smtClean="0"/>
              <a:t>Originalna slika</a:t>
            </a:r>
            <a:endParaRPr lang="hr-HR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6172200" y="5797996"/>
            <a:ext cx="5157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15.</a:t>
            </a:r>
            <a:r>
              <a:rPr lang="hr-HR" dirty="0" smtClean="0"/>
              <a:t> </a:t>
            </a:r>
            <a:r>
              <a:rPr lang="hr-HR" i="1" dirty="0" smtClean="0"/>
              <a:t>Slika s dodanim izobličenjem, </a:t>
            </a:r>
            <a:r>
              <a:rPr lang="hr-HR" i="1" dirty="0" err="1" smtClean="0"/>
              <a:t>scanlines</a:t>
            </a:r>
            <a:r>
              <a:rPr lang="hr-HR" i="1" dirty="0" smtClean="0"/>
              <a:t>, i </a:t>
            </a:r>
            <a:r>
              <a:rPr lang="hr-HR" i="1" dirty="0" err="1" smtClean="0"/>
              <a:t>vignette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425305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 smtClean="0"/>
              <a:t>Demonstracija</a:t>
            </a:r>
            <a:endParaRPr lang="hr-HR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r-HR" dirty="0" smtClean="0">
                <a:hlinkClick r:id="rId2"/>
              </a:rPr>
              <a:t>Game Boy zaslon</a:t>
            </a:r>
            <a:endParaRPr lang="hr-HR" dirty="0" smtClean="0"/>
          </a:p>
          <a:p>
            <a:r>
              <a:rPr lang="hr-HR" dirty="0" smtClean="0">
                <a:hlinkClick r:id="rId3"/>
              </a:rPr>
              <a:t>CRT zaslon</a:t>
            </a:r>
            <a:endParaRPr lang="hr-HR" dirty="0" smtClean="0"/>
          </a:p>
          <a:p>
            <a:r>
              <a:rPr lang="hr-HR" dirty="0" smtClean="0">
                <a:hlinkClick r:id="rId4"/>
              </a:rPr>
              <a:t>Sve zajedno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27572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Literatura i korisni linkovi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smtClean="0">
                <a:hlinkClick r:id="rId2"/>
              </a:rPr>
              <a:t>https://www.opengl.org/documentation/glsl/</a:t>
            </a:r>
            <a:endParaRPr lang="hr-HR" dirty="0" smtClean="0"/>
          </a:p>
          <a:p>
            <a:r>
              <a:rPr lang="hr-HR" dirty="0" smtClean="0">
                <a:hlinkClick r:id="rId3"/>
              </a:rPr>
              <a:t>http://notes.underscorediscovery.com/shaders-a-primer/</a:t>
            </a:r>
          </a:p>
          <a:p>
            <a:r>
              <a:rPr lang="hr-HR" dirty="0" smtClean="0">
                <a:hlinkClick r:id="rId3"/>
              </a:rPr>
              <a:t>http://www.iquilezles.org/www/index.htm</a:t>
            </a:r>
          </a:p>
          <a:p>
            <a:r>
              <a:rPr lang="hr-HR" dirty="0" smtClean="0">
                <a:hlinkClick r:id="rId3"/>
              </a:rPr>
              <a:t>http://www.iquilezles.org/apps/shadertoy/index2.html</a:t>
            </a:r>
          </a:p>
          <a:p>
            <a:r>
              <a:rPr lang="hr-HR" dirty="0" smtClean="0">
                <a:hlinkClick r:id="rId3"/>
              </a:rPr>
              <a:t>http://pixelshaders.com/</a:t>
            </a:r>
            <a:endParaRPr lang="hr-HR" dirty="0" smtClean="0"/>
          </a:p>
          <a:p>
            <a:r>
              <a:rPr lang="hr-HR" dirty="0" smtClean="0">
                <a:hlinkClick r:id="rId4"/>
              </a:rPr>
              <a:t>http://shadertoy.com/</a:t>
            </a:r>
            <a:endParaRPr lang="hr-HR" dirty="0" smtClean="0"/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866918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 smtClean="0"/>
              <a:t>Hvala na pažnji</a:t>
            </a:r>
            <a:endParaRPr lang="hr-HR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r-HR" dirty="0" smtClean="0"/>
              <a:t>Pitanja?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56603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Što je GLSL?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smtClean="0"/>
              <a:t>Koja mu je svrha? Kako se koristi?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45145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Što je GLSL?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084701" cy="4351338"/>
          </a:xfrm>
        </p:spPr>
        <p:txBody>
          <a:bodyPr/>
          <a:lstStyle/>
          <a:p>
            <a:r>
              <a:rPr lang="hr-HR" i="1" dirty="0" smtClean="0"/>
              <a:t>„</a:t>
            </a:r>
            <a:r>
              <a:rPr lang="hr-HR" i="1" dirty="0" err="1" smtClean="0"/>
              <a:t>OpenGL</a:t>
            </a:r>
            <a:r>
              <a:rPr lang="hr-HR" i="1" dirty="0" smtClean="0"/>
              <a:t> </a:t>
            </a:r>
            <a:r>
              <a:rPr lang="hr-HR" i="1" dirty="0" err="1" smtClean="0"/>
              <a:t>Shading</a:t>
            </a:r>
            <a:r>
              <a:rPr lang="hr-HR" i="1" dirty="0" smtClean="0"/>
              <a:t> </a:t>
            </a:r>
            <a:r>
              <a:rPr lang="hr-HR" i="1" dirty="0" err="1" smtClean="0"/>
              <a:t>Language</a:t>
            </a:r>
            <a:r>
              <a:rPr lang="hr-HR" i="1" dirty="0" smtClean="0"/>
              <a:t>”</a:t>
            </a:r>
          </a:p>
          <a:p>
            <a:r>
              <a:rPr lang="hr-HR" i="1" dirty="0" err="1" smtClean="0"/>
              <a:t>Shading</a:t>
            </a:r>
            <a:r>
              <a:rPr lang="hr-HR" dirty="0"/>
              <a:t> </a:t>
            </a:r>
            <a:r>
              <a:rPr lang="hr-HR" dirty="0" smtClean="0"/>
              <a:t>jezik visoke razine</a:t>
            </a:r>
          </a:p>
          <a:p>
            <a:r>
              <a:rPr lang="hr-HR" dirty="0" smtClean="0"/>
              <a:t>Omogućuje izravan pristup dijelovima </a:t>
            </a:r>
            <a:r>
              <a:rPr lang="hr-HR" i="1" dirty="0" err="1" smtClean="0"/>
              <a:t>pipeline</a:t>
            </a:r>
            <a:r>
              <a:rPr lang="hr-HR" dirty="0" smtClean="0"/>
              <a:t>-a</a:t>
            </a:r>
            <a:endParaRPr lang="hr-HR" dirty="0" smtClean="0"/>
          </a:p>
          <a:p>
            <a:r>
              <a:rPr lang="hr-HR" dirty="0" smtClean="0"/>
              <a:t>Sintaksa inspirirana C programskim jezikom</a:t>
            </a:r>
            <a:endParaRPr lang="hr-HR" dirty="0" smtClean="0"/>
          </a:p>
          <a:p>
            <a:r>
              <a:rPr lang="hr-HR" dirty="0" smtClean="0"/>
              <a:t>Integriran u </a:t>
            </a:r>
            <a:r>
              <a:rPr lang="hr-HR" dirty="0" err="1" smtClean="0"/>
              <a:t>OpenGL</a:t>
            </a:r>
            <a:r>
              <a:rPr lang="hr-HR" dirty="0" smtClean="0"/>
              <a:t> API</a:t>
            </a:r>
          </a:p>
          <a:p>
            <a:r>
              <a:rPr lang="hr-HR" dirty="0" smtClean="0"/>
              <a:t>Izvršava se na grafičkoj procesorskoj jedinici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2903" y="365125"/>
            <a:ext cx="2430897" cy="540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922902" y="5765125"/>
            <a:ext cx="2430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1.</a:t>
            </a:r>
            <a:r>
              <a:rPr lang="hr-HR" dirty="0" smtClean="0"/>
              <a:t> </a:t>
            </a:r>
            <a:r>
              <a:rPr lang="hr-HR" i="1" dirty="0" err="1" smtClean="0"/>
              <a:t>OpenGL</a:t>
            </a:r>
            <a:r>
              <a:rPr lang="hr-HR" i="1" dirty="0" smtClean="0"/>
              <a:t> </a:t>
            </a:r>
            <a:r>
              <a:rPr lang="hr-HR" dirty="0" err="1" smtClean="0"/>
              <a:t>r</a:t>
            </a:r>
            <a:r>
              <a:rPr lang="hr-HR" i="1" dirty="0" err="1" smtClean="0"/>
              <a:t>endering</a:t>
            </a:r>
            <a:r>
              <a:rPr lang="hr-HR" i="1" dirty="0" smtClean="0"/>
              <a:t> </a:t>
            </a:r>
            <a:r>
              <a:rPr lang="hr-HR" i="1" dirty="0" err="1" smtClean="0"/>
              <a:t>pipeline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101520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Što je GLSL?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hr-HR" dirty="0" smtClean="0"/>
              <a:t>Fragment (</a:t>
            </a:r>
            <a:r>
              <a:rPr lang="hr-HR" dirty="0" err="1" smtClean="0"/>
              <a:t>pixel</a:t>
            </a:r>
            <a:r>
              <a:rPr lang="hr-HR" dirty="0" smtClean="0"/>
              <a:t>) </a:t>
            </a:r>
            <a:r>
              <a:rPr lang="hr-HR" dirty="0" err="1" smtClean="0"/>
              <a:t>shader</a:t>
            </a:r>
            <a:r>
              <a:rPr lang="hr-HR" dirty="0" smtClean="0"/>
              <a:t> određuje boju svakog </a:t>
            </a:r>
            <a:r>
              <a:rPr lang="hr-HR" dirty="0" err="1" smtClean="0"/>
              <a:t>piksela</a:t>
            </a:r>
            <a:r>
              <a:rPr lang="hr-HR" dirty="0" smtClean="0"/>
              <a:t> koji se prikazuje</a:t>
            </a:r>
          </a:p>
          <a:p>
            <a:r>
              <a:rPr lang="hr-HR" dirty="0" smtClean="0"/>
              <a:t>Primjer: ispunjavanje zaslona crvenom bojom</a:t>
            </a:r>
          </a:p>
          <a:p>
            <a:r>
              <a:rPr lang="hr-HR" dirty="0" err="1" smtClean="0"/>
              <a:t>Shader</a:t>
            </a:r>
            <a:r>
              <a:rPr lang="hr-HR" dirty="0" smtClean="0"/>
              <a:t> se izvršava za svaki </a:t>
            </a:r>
            <a:r>
              <a:rPr lang="hr-HR" dirty="0" err="1" smtClean="0"/>
              <a:t>piksel</a:t>
            </a:r>
            <a:r>
              <a:rPr lang="hr-HR" dirty="0" smtClean="0"/>
              <a:t> i postavlja mu vrijednost </a:t>
            </a:r>
            <a:r>
              <a:rPr lang="hr-HR" i="1" dirty="0" smtClean="0"/>
              <a:t>red</a:t>
            </a:r>
            <a:r>
              <a:rPr lang="hr-HR" dirty="0" smtClean="0"/>
              <a:t> i </a:t>
            </a:r>
            <a:r>
              <a:rPr lang="hr-HR" i="1" dirty="0" err="1" smtClean="0"/>
              <a:t>alpha</a:t>
            </a:r>
            <a:r>
              <a:rPr lang="hr-HR" dirty="0" smtClean="0"/>
              <a:t> kanala na 1.0, dok ostale kanale postavlja na 0.0</a:t>
            </a:r>
            <a:endParaRPr lang="hr-HR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0930" y="1825625"/>
            <a:ext cx="4532869" cy="299351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precision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mediump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algn="just">
              <a:buNone/>
            </a:pPr>
            <a:endParaRPr lang="hr-HR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algn="just">
              <a:buNone/>
            </a:pP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gl_FragColor.r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1.0;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gl_FragColor.g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0.0;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gl_FragColor.b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0.0;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gl_FragColor.a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1.0;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hr-H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0930" y="5058032"/>
            <a:ext cx="4532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Kod 1.</a:t>
            </a:r>
            <a:r>
              <a:rPr lang="hr-HR" dirty="0" smtClean="0"/>
              <a:t> </a:t>
            </a:r>
            <a:r>
              <a:rPr lang="hr-HR" i="1" dirty="0" smtClean="0"/>
              <a:t>Popunjavanje zaslona crvenom bojom (</a:t>
            </a:r>
            <a:r>
              <a:rPr lang="hr-HR" i="1" dirty="0" smtClean="0">
                <a:hlinkClick r:id="rId2"/>
              </a:rPr>
              <a:t>online primjer</a:t>
            </a:r>
            <a:r>
              <a:rPr lang="hr-HR" i="1" dirty="0" smtClean="0"/>
              <a:t>)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1381891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Što je GLSL?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hr-HR" dirty="0" smtClean="0"/>
              <a:t>Moguće je u </a:t>
            </a:r>
            <a:r>
              <a:rPr lang="hr-HR" dirty="0" err="1" smtClean="0"/>
              <a:t>pixel</a:t>
            </a:r>
            <a:r>
              <a:rPr lang="hr-HR" dirty="0" smtClean="0"/>
              <a:t> </a:t>
            </a:r>
            <a:r>
              <a:rPr lang="hr-HR" dirty="0" err="1" smtClean="0"/>
              <a:t>shader</a:t>
            </a:r>
            <a:r>
              <a:rPr lang="hr-HR" dirty="0" smtClean="0"/>
              <a:t> proslijediti varijable iz programa koji ga poziva (prefiks </a:t>
            </a:r>
            <a:r>
              <a:rPr lang="hr-H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uniform</a:t>
            </a:r>
            <a:r>
              <a:rPr lang="hr-HR" dirty="0" smtClean="0"/>
              <a:t>)</a:t>
            </a:r>
          </a:p>
          <a:p>
            <a:r>
              <a:rPr lang="hr-HR" dirty="0" smtClean="0"/>
              <a:t>Primjer: korištenje teksture</a:t>
            </a:r>
          </a:p>
          <a:p>
            <a:r>
              <a:rPr lang="hr-HR" dirty="0" smtClean="0"/>
              <a:t>Na osnovu položaja obrađivanog </a:t>
            </a:r>
            <a:r>
              <a:rPr lang="hr-HR" dirty="0" err="1" smtClean="0"/>
              <a:t>piksela</a:t>
            </a:r>
            <a:r>
              <a:rPr lang="hr-HR" dirty="0" smtClean="0"/>
              <a:t> </a:t>
            </a:r>
            <a:r>
              <a:rPr lang="hr-HR" dirty="0" err="1" smtClean="0"/>
              <a:t>uzorkuje</a:t>
            </a:r>
            <a:r>
              <a:rPr lang="hr-HR" dirty="0" smtClean="0"/>
              <a:t> se </a:t>
            </a:r>
            <a:r>
              <a:rPr lang="hr-HR" dirty="0" err="1" smtClean="0"/>
              <a:t>piksel</a:t>
            </a:r>
            <a:r>
              <a:rPr lang="hr-HR" dirty="0" smtClean="0"/>
              <a:t> teksture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0930" y="1825625"/>
            <a:ext cx="4532869" cy="3044956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precision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mediump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algn="just">
              <a:buNone/>
            </a:pP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uniform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sampler2D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webcam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algn="just">
              <a:buNone/>
            </a:pP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vec2 p =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gl_FragCoord.xy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</a:p>
          <a:p>
            <a:pPr marL="0" indent="0" algn="just">
              <a:buNone/>
            </a:pPr>
            <a:r>
              <a:rPr lang="hr-HR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vec2(800.0, 600.0); 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vec4 c =texture2D(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webcam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p);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gl_FragColor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c;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hr-H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0931" y="5005518"/>
            <a:ext cx="4532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Kod 2.</a:t>
            </a:r>
            <a:r>
              <a:rPr lang="hr-HR" dirty="0" smtClean="0"/>
              <a:t> </a:t>
            </a:r>
            <a:r>
              <a:rPr lang="hr-HR" i="1" dirty="0" smtClean="0"/>
              <a:t>Popunjavanje zaslona crvenom bojom (</a:t>
            </a:r>
            <a:r>
              <a:rPr lang="hr-HR" i="1" dirty="0" smtClean="0">
                <a:hlinkClick r:id="rId2"/>
              </a:rPr>
              <a:t>online primjer</a:t>
            </a:r>
            <a:r>
              <a:rPr lang="hr-HR" i="1" dirty="0" smtClean="0"/>
              <a:t>)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4050066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</a:t>
            </a:r>
            <a:r>
              <a:rPr lang="hr-HR" i="1" dirty="0" smtClean="0"/>
              <a:t>Game Boy </a:t>
            </a:r>
            <a:r>
              <a:rPr lang="hr-HR" dirty="0" smtClean="0"/>
              <a:t>zaslona</a:t>
            </a:r>
            <a:endParaRPr lang="hr-H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smtClean="0"/>
              <a:t>Tehnike: skaliranje, </a:t>
            </a:r>
            <a:r>
              <a:rPr lang="hr-HR" dirty="0" err="1" smtClean="0"/>
              <a:t>pikselacija</a:t>
            </a:r>
            <a:r>
              <a:rPr lang="hr-HR" dirty="0" smtClean="0"/>
              <a:t>, zamjena boja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49290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</a:t>
            </a:r>
            <a:r>
              <a:rPr lang="hr-HR" i="1" dirty="0" smtClean="0"/>
              <a:t>Game Boy</a:t>
            </a:r>
            <a:r>
              <a:rPr lang="hr-HR" dirty="0" smtClean="0"/>
              <a:t> zaslona</a:t>
            </a:r>
            <a:endParaRPr lang="hr-HR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hr-HR" dirty="0" err="1" smtClean="0"/>
              <a:t>Dot</a:t>
            </a:r>
            <a:r>
              <a:rPr lang="hr-HR" dirty="0" smtClean="0"/>
              <a:t> </a:t>
            </a:r>
            <a:r>
              <a:rPr lang="hr-HR" dirty="0" err="1" smtClean="0"/>
              <a:t>matrix</a:t>
            </a:r>
            <a:r>
              <a:rPr lang="hr-HR" dirty="0" smtClean="0"/>
              <a:t> display</a:t>
            </a:r>
          </a:p>
          <a:p>
            <a:r>
              <a:rPr lang="hr-HR" dirty="0" smtClean="0"/>
              <a:t>160 x 144 rezolucija</a:t>
            </a:r>
          </a:p>
          <a:p>
            <a:r>
              <a:rPr lang="hr-HR" dirty="0" smtClean="0"/>
              <a:t>Četiri „boje”</a:t>
            </a:r>
            <a:endParaRPr lang="hr-HR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2" r="27712"/>
          <a:stretch/>
        </p:blipFill>
        <p:spPr>
          <a:xfrm>
            <a:off x="7539135" y="1690688"/>
            <a:ext cx="2379306" cy="3886200"/>
          </a:xfrm>
        </p:spPr>
      </p:pic>
      <p:sp>
        <p:nvSpPr>
          <p:cNvPr id="12" name="TextBox 11"/>
          <p:cNvSpPr txBox="1"/>
          <p:nvPr/>
        </p:nvSpPr>
        <p:spPr>
          <a:xfrm>
            <a:off x="7539136" y="5576888"/>
            <a:ext cx="2379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Sl. 2.</a:t>
            </a:r>
            <a:r>
              <a:rPr lang="hr-HR" dirty="0" smtClean="0"/>
              <a:t> </a:t>
            </a:r>
            <a:r>
              <a:rPr lang="hr-HR" i="1" dirty="0" smtClean="0"/>
              <a:t>Game Boy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177265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smtClean="0"/>
              <a:t>Primjer: imitiranje </a:t>
            </a:r>
            <a:r>
              <a:rPr lang="hr-HR" i="1" dirty="0" smtClean="0"/>
              <a:t>Game Boy</a:t>
            </a:r>
            <a:r>
              <a:rPr lang="hr-HR" dirty="0" smtClean="0"/>
              <a:t> zaslona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hr-HR" dirty="0" smtClean="0"/>
              <a:t>1. korak – skaliranje prikaza</a:t>
            </a:r>
          </a:p>
          <a:p>
            <a:r>
              <a:rPr lang="hr-HR" dirty="0" smtClean="0"/>
              <a:t>Varijabala </a:t>
            </a:r>
            <a:r>
              <a:rPr lang="hr-HR" dirty="0" err="1" smtClean="0"/>
              <a:t>gl_FragCoord</a:t>
            </a:r>
            <a:r>
              <a:rPr lang="hr-HR" dirty="0" smtClean="0"/>
              <a:t> sadrži položaj </a:t>
            </a:r>
            <a:r>
              <a:rPr lang="hr-HR" dirty="0" err="1" smtClean="0"/>
              <a:t>piksela</a:t>
            </a:r>
            <a:r>
              <a:rPr lang="hr-HR" dirty="0" smtClean="0"/>
              <a:t> u odnosu na dimenzije prozora</a:t>
            </a:r>
          </a:p>
          <a:p>
            <a:endParaRPr lang="hr-HR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0930" y="1825625"/>
            <a:ext cx="4532869" cy="160955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vec2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scale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(vec2 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endParaRPr lang="hr-HR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gl_FragCoord.xy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/ _</a:t>
            </a:r>
            <a:r>
              <a:rPr lang="hr-HR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 algn="just">
              <a:buNone/>
            </a:pPr>
            <a:r>
              <a:rPr lang="hr-HR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hr-HR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20931" y="3570115"/>
            <a:ext cx="4532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b="1" dirty="0" smtClean="0"/>
              <a:t>Kod 3.</a:t>
            </a:r>
            <a:r>
              <a:rPr lang="hr-HR" dirty="0" smtClean="0"/>
              <a:t> </a:t>
            </a:r>
            <a:r>
              <a:rPr lang="hr-HR" i="1" dirty="0" smtClean="0"/>
              <a:t>Skaliranje prikaza (</a:t>
            </a:r>
            <a:r>
              <a:rPr lang="hr-HR" i="1" dirty="0" smtClean="0">
                <a:hlinkClick r:id="rId2"/>
              </a:rPr>
              <a:t>online primjer</a:t>
            </a:r>
            <a:r>
              <a:rPr lang="hr-HR" i="1" dirty="0" smtClean="0"/>
              <a:t>)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49805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1023</Words>
  <Application>Microsoft Office PowerPoint</Application>
  <PresentationFormat>Widescreen</PresentationFormat>
  <Paragraphs>183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Courier New</vt:lpstr>
      <vt:lpstr>Office Theme</vt:lpstr>
      <vt:lpstr>GLSL i obrada slike</vt:lpstr>
      <vt:lpstr>Sadržaj</vt:lpstr>
      <vt:lpstr>Što je GLSL?</vt:lpstr>
      <vt:lpstr>Što je GLSL?</vt:lpstr>
      <vt:lpstr>Što je GLSL?</vt:lpstr>
      <vt:lpstr>Što je GLSL?</vt:lpstr>
      <vt:lpstr>Primjer: imitiranje Game Boy zaslona</vt:lpstr>
      <vt:lpstr>Primjer: imitiranje Game Boy zaslona</vt:lpstr>
      <vt:lpstr>Primjer: imitiranje Game Boy zaslona</vt:lpstr>
      <vt:lpstr>Primjer: imitiranje Game Boy zaslona</vt:lpstr>
      <vt:lpstr>Primjer: imitiranje Game Boy zaslona</vt:lpstr>
      <vt:lpstr>Primjer: imitiranje Game Boy zaslona</vt:lpstr>
      <vt:lpstr>Primjer: imitiranje Game Boy zaslona</vt:lpstr>
      <vt:lpstr>Primjer: imitiranje Game Boy zaslona</vt:lpstr>
      <vt:lpstr>Primjer: imitiranje CRT zaslona</vt:lpstr>
      <vt:lpstr>Primjer: imitiranje CRT zaslona</vt:lpstr>
      <vt:lpstr>Primjer: imitiranje CRT zaslona</vt:lpstr>
      <vt:lpstr>Primjer: imitiranje CRT zaslona</vt:lpstr>
      <vt:lpstr>Primjer: imitiranje CRT zaslona</vt:lpstr>
      <vt:lpstr>Primjer: imitiranje CRT zaslona</vt:lpstr>
      <vt:lpstr>Primjer: imitiranje CRT zaslona</vt:lpstr>
      <vt:lpstr>Primjer: imitiranje CRT zaslona</vt:lpstr>
      <vt:lpstr>Demonstracija</vt:lpstr>
      <vt:lpstr>Literatura i korisni linkovi</vt:lpstr>
      <vt:lpstr>Hvala na pažnji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GLSL i obrada slike</dc:title>
  <dc:creator>Domagoj</dc:creator>
  <cp:lastModifiedBy>Domagoj</cp:lastModifiedBy>
  <cp:revision>25</cp:revision>
  <dcterms:created xsi:type="dcterms:W3CDTF">2015-07-06T14:37:14Z</dcterms:created>
  <dcterms:modified xsi:type="dcterms:W3CDTF">2015-07-06T21:25:39Z</dcterms:modified>
</cp:coreProperties>
</file>

<file path=docProps/thumbnail.jpeg>
</file>